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sldIdLst>
    <p:sldId id="256" r:id="rId2"/>
    <p:sldId id="257" r:id="rId3"/>
    <p:sldId id="269" r:id="rId4"/>
    <p:sldId id="271" r:id="rId5"/>
    <p:sldId id="270" r:id="rId6"/>
    <p:sldId id="258" r:id="rId7"/>
    <p:sldId id="260" r:id="rId8"/>
    <p:sldId id="259" r:id="rId9"/>
    <p:sldId id="273" r:id="rId10"/>
    <p:sldId id="274" r:id="rId11"/>
    <p:sldId id="275" r:id="rId12"/>
    <p:sldId id="276" r:id="rId13"/>
    <p:sldId id="277" r:id="rId14"/>
    <p:sldId id="286" r:id="rId15"/>
    <p:sldId id="264" r:id="rId16"/>
    <p:sldId id="284" r:id="rId17"/>
    <p:sldId id="266" r:id="rId18"/>
    <p:sldId id="267" r:id="rId19"/>
    <p:sldId id="287" r:id="rId20"/>
    <p:sldId id="285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8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A19C7BD-2F5A-46A2-9FD0-2E257A859A0A}" type="datetimeFigureOut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D4A92FB-46F3-4A52-95D3-F0ADB2F4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8F97286-0388-4AA3-9C82-B32981A6AB7E}" type="slidenum">
              <a:rPr lang="en-US" sz="120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CAB88C3B-5E45-45A2-B58C-04A7CB48760E}" type="slidenum">
              <a:rPr lang="en-US" sz="1200"/>
              <a:pPr>
                <a:defRPr/>
              </a:pPr>
              <a:t>16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393756FB-A5AE-49D0-9152-BE30954EBE64}" type="slidenum">
              <a:rPr lang="en-US" sz="1200"/>
              <a:pPr>
                <a:defRPr/>
              </a:pPr>
              <a:t>20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292A8F4-A860-4E75-BC80-8117FFED7752}" type="slidenum">
              <a:rPr lang="en-US" sz="1200"/>
              <a:pPr>
                <a:defRPr/>
              </a:pPr>
              <a:t>21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D0D03399-6C46-4D41-B780-7DB58161D7E3}" type="slidenum">
              <a:rPr lang="en-US" sz="1200"/>
              <a:pPr>
                <a:defRPr/>
              </a:pPr>
              <a:t>22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7D5DF79-3AD8-4E2E-9332-63765E3E4AFD}" type="slidenum">
              <a:rPr lang="en-US" sz="1200"/>
              <a:pPr>
                <a:defRPr/>
              </a:pPr>
              <a:t>23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F266F03-209C-490F-AD0A-3CD6221DBE6A}" type="slidenum">
              <a:rPr lang="en-US" sz="1200"/>
              <a:pPr>
                <a:defRPr/>
              </a:pPr>
              <a:t>24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BC0D934-0BE6-4487-BB81-1CA55B6C339C}" type="slidenum">
              <a:rPr lang="en-US" sz="1200"/>
              <a:pPr>
                <a:defRPr/>
              </a:pPr>
              <a:t>25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6EB4675-2084-41F0-821C-072236CB212D}" type="slidenum">
              <a:rPr lang="en-US" sz="1200"/>
              <a:pPr>
                <a:defRPr/>
              </a:pPr>
              <a:t>26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6045ED7-02AE-4E25-A0DF-A8299562F2F9}" type="slidenum">
              <a:rPr lang="en-US" sz="120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87F6BD6B-7373-4420-8121-463616412CA9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1DCF1F2B-88F9-4F2F-B5AE-453986DB0137}" type="slidenum">
              <a:rPr lang="en-US" sz="1200"/>
              <a:pPr>
                <a:defRPr/>
              </a:pPr>
              <a:t>9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4EB4392B-8F21-4382-9362-6465AB5A94C5}" type="slidenum">
              <a:rPr lang="en-US" sz="1200"/>
              <a:pPr>
                <a:defRPr/>
              </a:pPr>
              <a:t>10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D17094B6-54C5-4FB3-AF2C-20F20B1BAA6D}" type="slidenum">
              <a:rPr lang="en-US" sz="1200"/>
              <a:pPr>
                <a:defRPr/>
              </a:pPr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EEBB56F3-72E6-4DBF-9B68-D14F91924FFC}" type="slidenum">
              <a:rPr lang="en-US" sz="1200"/>
              <a:pPr>
                <a:defRPr/>
              </a:pPr>
              <a:t>12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6DA27120-E559-4B57-A93D-718A8389DBD6}" type="slidenum">
              <a:rPr lang="en-US" sz="1200"/>
              <a:pPr>
                <a:defRPr/>
              </a:pPr>
              <a:t>13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222402" indent="-36773751"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A53DFAB7-B252-40AF-85EF-8A71384AADBA}" type="slidenum">
              <a:rPr lang="en-US" sz="1200"/>
              <a:pPr>
                <a:defRPr/>
              </a:pPr>
              <a:t>14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0EC03A-CBF0-4A99-AB7D-1BEC76E1B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A2C5-9D20-4BE2-8BA2-A33250C9A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6249-5602-4CDB-A716-B516D4DD7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9778B-7B52-49BA-8556-1D611CAC4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84834-6160-4121-BF18-D304F2C37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68A6-625F-4193-A39F-C21C772F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D3A35-8798-439A-9B65-5829AB51A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D5E7F-AC2F-498B-804C-CA552C5BC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CF41-5EF8-42B3-AE04-DBFB03774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D8C97-428A-43B6-BC3B-BDD75705F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48E6-754A-4C74-8C92-9B9D4BB4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rot="10800000" wrap="none" anchor="ctr"/>
          <a:lstStyle/>
          <a:p>
            <a:pPr algn="ctr">
              <a:defRPr/>
            </a:pPr>
            <a:endParaRPr kumimoji="1"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7308388-85F1-4C51-8A6F-46B650C41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72" charset="2"/>
        <a:buChar char="n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7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7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7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7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990600" y="2001838"/>
            <a:ext cx="7772400" cy="1143000"/>
          </a:xfrm>
        </p:spPr>
        <p:txBody>
          <a:bodyPr/>
          <a:lstStyle/>
          <a:p>
            <a:r>
              <a:rPr lang="en-US" smtClean="0">
                <a:cs typeface="ＭＳ Ｐゴシック" pitchFamily="-72" charset="-128"/>
              </a:rPr>
              <a:t>Appointments and Promotions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-72" charset="2"/>
              <a:buNone/>
            </a:pPr>
            <a:r>
              <a:rPr lang="en-US" smtClean="0">
                <a:cs typeface="ＭＳ Ｐゴシック" pitchFamily="-72" charset="-128"/>
              </a:rPr>
              <a:t>Lynn M Schnapp</a:t>
            </a:r>
          </a:p>
          <a:p>
            <a:pPr>
              <a:buFont typeface="Wingdings" pitchFamily="-72" charset="2"/>
              <a:buNone/>
            </a:pPr>
            <a:r>
              <a:rPr lang="en-US" smtClean="0">
                <a:cs typeface="ＭＳ Ｐゴシック" pitchFamily="-72" charset="-128"/>
              </a:rPr>
              <a:t>Professor, Dept of Medicine</a:t>
            </a:r>
          </a:p>
          <a:p>
            <a:pPr>
              <a:buFont typeface="Wingdings" pitchFamily="-72" charset="2"/>
              <a:buNone/>
            </a:pPr>
            <a:r>
              <a:rPr lang="en-US" smtClean="0">
                <a:cs typeface="ＭＳ Ｐゴシック" pitchFamily="-72" charset="-128"/>
              </a:rPr>
              <a:t>University of Washington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7038" y="6078538"/>
            <a:ext cx="5435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Thanks to Ginny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Broudy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Brad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Anawalt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577850"/>
            <a:ext cx="77724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Appointment to Acting Faculty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3589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Division Head submits request to Chair</a:t>
            </a:r>
          </a:p>
          <a:p>
            <a:pPr marL="342900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No search process </a:t>
            </a:r>
          </a:p>
          <a:p>
            <a:pPr marL="342900" indent="-3429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Begin appointment process</a:t>
            </a:r>
          </a:p>
          <a:p>
            <a:pPr marL="1066800" lvl="1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Division vote</a:t>
            </a:r>
          </a:p>
          <a:p>
            <a:pPr marL="1066800" lvl="1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Chair approval</a:t>
            </a:r>
          </a:p>
          <a:p>
            <a:pPr marL="1066800" lvl="1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Medical staff appointment </a:t>
            </a:r>
            <a:endParaRPr lang="en-US" sz="2800" kern="0" dirty="0">
              <a:solidFill>
                <a:srgbClr val="000000"/>
              </a:solidFill>
              <a:latin typeface="Arial"/>
              <a:ea typeface="ＭＳ Ｐゴシック" charset="-128"/>
              <a:cs typeface="Arial"/>
              <a:sym typeface="Symbol" charset="2"/>
            </a:endParaRPr>
          </a:p>
          <a:p>
            <a:pPr marL="609600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2-3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4913" y="554038"/>
            <a:ext cx="751205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Asst Professor: qualifications</a:t>
            </a: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654050" y="1885950"/>
            <a:ext cx="74231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09600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Requires a national search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Requires ≥ 3 years </a:t>
            </a:r>
            <a:r>
              <a:rPr lang="ja-JP" alt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“</a:t>
            </a:r>
            <a:r>
              <a:rPr lang="en-US" altLang="ja-JP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solid</a:t>
            </a:r>
            <a:r>
              <a:rPr lang="ja-JP" alt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”</a:t>
            </a:r>
            <a:r>
              <a:rPr lang="en-US" altLang="ja-JP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 salary support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Strong scholarly record, clinical, teaching, professionalism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Usually minimum of 5 scholarly works</a:t>
            </a:r>
          </a:p>
          <a:p>
            <a:pPr marL="1066800" lvl="1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Quantity and quality matter</a:t>
            </a:r>
          </a:p>
          <a:p>
            <a:pPr marL="1066800" lvl="1" indent="-611188"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Different criteria for C-T &amp; P-S paths</a:t>
            </a:r>
          </a:p>
          <a:p>
            <a:pPr marL="1066800" lvl="1" indent="-611188"/>
            <a:endParaRPr lang="en-US" sz="2800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327025"/>
            <a:ext cx="6340475" cy="1143000"/>
          </a:xfrm>
        </p:spPr>
        <p:txBody>
          <a:bodyPr/>
          <a:lstStyle/>
          <a:p>
            <a:r>
              <a:rPr lang="en-US" smtClean="0">
                <a:cs typeface="ＭＳ Ｐゴシック" pitchFamily="-72" charset="-128"/>
              </a:rPr>
              <a:t>Appt to Asst Professor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0200" y="1905000"/>
            <a:ext cx="77470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609600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Division Head submits request to Chair</a:t>
            </a:r>
            <a:endParaRPr lang="en-US" kern="0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  <a:p>
            <a:pPr marL="1371600" lvl="2" indent="-4572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Job description</a:t>
            </a:r>
          </a:p>
          <a:p>
            <a:pPr marL="1371600" lvl="2" indent="-4572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Salary: requires source for 3 years minimum</a:t>
            </a:r>
          </a:p>
          <a:p>
            <a:pPr marL="1371600" lvl="2" indent="-4572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L</a:t>
            </a:r>
            <a:r>
              <a:rPr lang="en-US" kern="0" dirty="0" err="1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ab</a:t>
            </a:r>
            <a:r>
              <a:rPr lang="en-US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/work space </a:t>
            </a:r>
          </a:p>
          <a:p>
            <a:pPr marL="609600" indent="-6096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National search required</a:t>
            </a:r>
          </a:p>
          <a:p>
            <a:pPr marL="990600" lvl="1" indent="-5334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Search committee appointed by Chair</a:t>
            </a:r>
          </a:p>
          <a:p>
            <a:pPr marL="990600" lvl="1" indent="-5334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Advertisement</a:t>
            </a:r>
          </a:p>
          <a:p>
            <a:pPr marL="990600" lvl="1" indent="-5334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Interviews</a:t>
            </a:r>
          </a:p>
          <a:p>
            <a:pPr marL="990600" lvl="1" indent="-5334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Recommendation to Chair</a:t>
            </a:r>
          </a:p>
          <a:p>
            <a:pPr marL="990600" lvl="1" indent="-533400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Font typeface="Arial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6-12 month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22300"/>
            <a:ext cx="7437438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Asst Professor:  Offer Letter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5650" y="2181225"/>
            <a:ext cx="74231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09600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Offer letter from division head, chief of service and chair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NEGOTIATION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Acceptance letter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Appointment process begins</a:t>
            </a:r>
          </a:p>
          <a:p>
            <a:pPr marL="1066800" lvl="1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Vote by A &amp; P committee</a:t>
            </a:r>
          </a:p>
          <a:p>
            <a:pPr marL="1066800" lvl="1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Vote by DoM faculty</a:t>
            </a:r>
          </a:p>
          <a:p>
            <a:pPr marL="1066800" lvl="1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Medical Staff appointment</a:t>
            </a:r>
          </a:p>
          <a:p>
            <a:pPr marL="609600" indent="-611188">
              <a:buFont typeface="Arial" pitchFamily="-72" charset="0"/>
              <a:buChar char="•"/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3-6 months (12-18 months 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613" y="1066800"/>
            <a:ext cx="8331200" cy="588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kern="0" dirty="0">
                <a:latin typeface="Arial"/>
                <a:ea typeface="+mn-ea"/>
                <a:cs typeface="Arial"/>
              </a:rPr>
              <a:t>							 </a:t>
            </a: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kern="0" dirty="0">
                <a:latin typeface="Arial"/>
                <a:ea typeface="+mn-ea"/>
                <a:cs typeface="Arial"/>
              </a:rPr>
              <a:t>				  	</a:t>
            </a:r>
            <a:r>
              <a:rPr lang="en-US" u="sng" kern="0" dirty="0">
                <a:latin typeface="Arial"/>
                <a:ea typeface="+mn-ea"/>
                <a:cs typeface="Arial"/>
              </a:rPr>
              <a:t>Count </a:t>
            </a:r>
            <a:r>
              <a:rPr lang="en-US" kern="0" dirty="0">
                <a:latin typeface="Arial"/>
                <a:ea typeface="+mn-ea"/>
                <a:cs typeface="Arial"/>
              </a:rPr>
              <a:t>       </a:t>
            </a:r>
            <a:r>
              <a:rPr lang="en-US" u="sng" kern="0" dirty="0">
                <a:latin typeface="Arial"/>
                <a:ea typeface="+mn-ea"/>
                <a:cs typeface="Arial"/>
              </a:rPr>
              <a:t>Mean</a:t>
            </a:r>
            <a:r>
              <a:rPr lang="en-US" kern="0" dirty="0">
                <a:latin typeface="Arial"/>
                <a:ea typeface="+mn-ea"/>
                <a:cs typeface="Arial"/>
              </a:rPr>
              <a:t>	</a:t>
            </a:r>
            <a:r>
              <a:rPr lang="en-US" u="sng" kern="0" dirty="0">
                <a:latin typeface="Arial"/>
                <a:ea typeface="+mn-ea"/>
                <a:cs typeface="Arial"/>
              </a:rPr>
              <a:t>Min</a:t>
            </a:r>
            <a:r>
              <a:rPr lang="en-US" kern="0" dirty="0">
                <a:latin typeface="Arial"/>
                <a:ea typeface="+mn-ea"/>
                <a:cs typeface="Arial"/>
              </a:rPr>
              <a:t>	 </a:t>
            </a:r>
            <a:r>
              <a:rPr lang="en-US" u="sng" kern="0" dirty="0">
                <a:latin typeface="Arial"/>
                <a:ea typeface="+mn-ea"/>
                <a:cs typeface="Arial"/>
              </a:rPr>
              <a:t>Max</a:t>
            </a: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u="sng" kern="0" dirty="0">
              <a:latin typeface="Arial"/>
              <a:ea typeface="+mn-ea"/>
              <a:cs typeface="Arial"/>
            </a:endParaRP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kern="0" dirty="0">
                <a:latin typeface="Arial"/>
                <a:ea typeface="+mn-ea"/>
                <a:cs typeface="Arial"/>
              </a:rPr>
              <a:t>Fellow to Acting Instructor 	 118	         3.1	 0	 8.5</a:t>
            </a: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kern="0" dirty="0">
              <a:latin typeface="Arial"/>
              <a:ea typeface="+mn-ea"/>
              <a:cs typeface="Arial"/>
            </a:endParaRP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kern="0" dirty="0">
                <a:latin typeface="Arial"/>
                <a:ea typeface="+mn-ea"/>
                <a:cs typeface="Arial"/>
              </a:rPr>
              <a:t>Fellow to Acting Asst Prof	  41	         4.6	0.9	 7.7</a:t>
            </a: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endParaRPr lang="en-US" kern="0" dirty="0">
              <a:latin typeface="Arial"/>
              <a:ea typeface="+mn-ea"/>
              <a:cs typeface="Arial"/>
            </a:endParaRPr>
          </a:p>
          <a:p>
            <a:pPr marL="609600" indent="-609600">
              <a:spcBef>
                <a:spcPct val="20000"/>
              </a:spcBef>
              <a:buClr>
                <a:srgbClr val="000099"/>
              </a:buClr>
              <a:buSzPct val="80000"/>
              <a:buFont typeface="Wingdings" charset="2"/>
              <a:buNone/>
              <a:defRPr/>
            </a:pPr>
            <a:r>
              <a:rPr lang="en-US" kern="0" dirty="0">
                <a:latin typeface="Arial"/>
                <a:ea typeface="+mn-ea"/>
                <a:cs typeface="Arial"/>
              </a:rPr>
              <a:t>Fellows to Asst Prof		  80	         5.4	2.2	 9.0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15950"/>
            <a:ext cx="77724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Promotion takes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0550" y="1758950"/>
            <a:ext cx="275907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Years to promotion</a:t>
            </a:r>
          </a:p>
        </p:txBody>
      </p:sp>
      <p:sp>
        <p:nvSpPr>
          <p:cNvPr id="9" name="Left Brace 8"/>
          <p:cNvSpPr/>
          <p:nvPr/>
        </p:nvSpPr>
        <p:spPr bwMode="auto">
          <a:xfrm rot="5400000">
            <a:off x="6775450" y="1065213"/>
            <a:ext cx="644525" cy="3006725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Times" pitchFamily="-11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ＭＳ Ｐゴシック" pitchFamily="-72" charset="-128"/>
              </a:rPr>
              <a:t>Assistant Professor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ＭＳ Ｐゴシック" pitchFamily="-72" charset="-128"/>
              </a:rPr>
              <a:t>Two three-year appointments</a:t>
            </a:r>
          </a:p>
          <a:p>
            <a:r>
              <a:rPr lang="ja-JP" altLang="en-US">
                <a:cs typeface="ＭＳ Ｐゴシック" pitchFamily="-72" charset="-128"/>
              </a:rPr>
              <a:t>“</a:t>
            </a:r>
            <a:r>
              <a:rPr lang="en-US">
                <a:cs typeface="ＭＳ Ｐゴシック" pitchFamily="-72" charset="-128"/>
              </a:rPr>
              <a:t>Up or Out</a:t>
            </a:r>
            <a:r>
              <a:rPr lang="ja-JP" altLang="en-US">
                <a:cs typeface="ＭＳ Ｐゴシック" pitchFamily="-72" charset="-128"/>
              </a:rPr>
              <a:t>”</a:t>
            </a:r>
            <a:r>
              <a:rPr lang="en-US">
                <a:cs typeface="ＭＳ Ｐゴシック" pitchFamily="-72" charset="-128"/>
              </a:rPr>
              <a:t> after 6 years</a:t>
            </a:r>
          </a:p>
          <a:p>
            <a:pPr lvl="1"/>
            <a:r>
              <a:rPr lang="ja-JP" altLang="en-US">
                <a:cs typeface="ＭＳ Ｐゴシック" pitchFamily="-72" charset="-128"/>
              </a:rPr>
              <a:t>“</a:t>
            </a:r>
            <a:r>
              <a:rPr lang="en-US"/>
              <a:t>Ask not for whom the clock ticks; it ticks for thee</a:t>
            </a:r>
            <a:r>
              <a:rPr lang="ja-JP" altLang="en-US">
                <a:cs typeface="ＭＳ Ｐゴシック" pitchFamily="-72" charset="-128"/>
              </a:rPr>
              <a:t>”</a:t>
            </a:r>
            <a:endParaRPr lang="en-US" altLang="ja-JP"/>
          </a:p>
          <a:p>
            <a:r>
              <a:rPr lang="en-US">
                <a:cs typeface="ＭＳ Ｐゴシック" pitchFamily="-72" charset="-128"/>
              </a:rPr>
              <a:t>Most people get promoted </a:t>
            </a:r>
          </a:p>
          <a:p>
            <a:pPr lvl="1"/>
            <a:r>
              <a:rPr lang="en-US"/>
              <a:t>This is not a pyramid  </a:t>
            </a:r>
          </a:p>
          <a:p>
            <a:pPr lvl="1"/>
            <a:r>
              <a:rPr lang="en-US"/>
              <a:t>The process is selective, but at the point of hire</a:t>
            </a:r>
            <a:endParaRPr lang="en-US" altLang="ja-JP"/>
          </a:p>
          <a:p>
            <a:endParaRPr lang="en-US"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125538" y="565150"/>
            <a:ext cx="8518525" cy="1143000"/>
          </a:xfrm>
        </p:spPr>
        <p:txBody>
          <a:bodyPr/>
          <a:lstStyle/>
          <a:p>
            <a:r>
              <a:rPr lang="en-US" sz="4000" smtClean="0">
                <a:cs typeface="ＭＳ Ｐゴシック" pitchFamily="-72" charset="-128"/>
              </a:rPr>
              <a:t>Promotion to Associate Professor</a:t>
            </a:r>
          </a:p>
        </p:txBody>
      </p:sp>
      <p:sp>
        <p:nvSpPr>
          <p:cNvPr id="63493" name="Rectangle 7"/>
          <p:cNvSpPr>
            <a:spLocks noChangeArrowheads="1"/>
          </p:cNvSpPr>
          <p:nvPr/>
        </p:nvSpPr>
        <p:spPr bwMode="auto">
          <a:xfrm>
            <a:off x="654050" y="1970088"/>
            <a:ext cx="74231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1066800" lvl="1" indent="-611188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Regional reputation for excellence</a:t>
            </a:r>
          </a:p>
          <a:p>
            <a:pPr marL="1066800" lvl="1" indent="-611188">
              <a:buFont typeface="Arial"/>
              <a:buChar char="•"/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Physician-scientist pathway</a:t>
            </a:r>
          </a:p>
          <a:p>
            <a:pPr marL="1255712" lvl="2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Grants (R01 or equivalent)</a:t>
            </a:r>
          </a:p>
          <a:p>
            <a:pPr marL="1255712" lvl="2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Scholarship</a:t>
            </a:r>
          </a:p>
          <a:p>
            <a:pPr marL="1712912" lvl="3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~1-2 publications/year</a:t>
            </a:r>
          </a:p>
          <a:p>
            <a:pPr marL="1712912" lvl="3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Several 1</a:t>
            </a:r>
            <a:r>
              <a:rPr lang="en-US" baseline="30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 (or last) authored</a:t>
            </a:r>
          </a:p>
          <a:p>
            <a:pPr marL="1066800" lvl="1" indent="-611188">
              <a:buFont typeface="Arial"/>
              <a:buChar char="•"/>
              <a:defRPr/>
            </a:pPr>
            <a:r>
              <a:rPr lang="en-US" u="sng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C-T pathway</a:t>
            </a:r>
          </a:p>
          <a:p>
            <a:pPr marL="1255712" lvl="2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Regional reputation for clinical, teaching and/or leadership</a:t>
            </a:r>
          </a:p>
          <a:p>
            <a:pPr marL="1255712" lvl="2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Scholarship</a:t>
            </a:r>
          </a:p>
          <a:p>
            <a:pPr marL="1712912" lvl="3" indent="-342900"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rPr>
              <a:t>~ 1 scholarly work/year</a:t>
            </a:r>
          </a:p>
          <a:p>
            <a:pPr marL="1524000" lvl="2" indent="-611188"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marL="1981200" lvl="3" indent="-611188">
              <a:buFont typeface="Arial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cs typeface="ＭＳ Ｐゴシック" pitchFamily="-72" charset="-128"/>
              </a:rPr>
              <a:t>Promotion to Associate Professor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989387" cy="4114800"/>
          </a:xfrm>
        </p:spPr>
        <p:txBody>
          <a:bodyPr/>
          <a:lstStyle/>
          <a:p>
            <a:r>
              <a:rPr lang="en-US" sz="2800">
                <a:cs typeface="ＭＳ Ｐゴシック" pitchFamily="-72" charset="-128"/>
              </a:rPr>
              <a:t>Promotion process usually starts in the spring of your 5</a:t>
            </a:r>
            <a:r>
              <a:rPr lang="en-US" sz="2800" baseline="30000">
                <a:cs typeface="ＭＳ Ｐゴシック" pitchFamily="-72" charset="-128"/>
              </a:rPr>
              <a:t>th</a:t>
            </a:r>
            <a:r>
              <a:rPr lang="en-US" sz="2800">
                <a:cs typeface="ＭＳ Ｐゴシック" pitchFamily="-72" charset="-128"/>
              </a:rPr>
              <a:t> year as Assist Professor</a:t>
            </a:r>
          </a:p>
          <a:p>
            <a:r>
              <a:rPr lang="en-US" sz="2800">
                <a:cs typeface="ＭＳ Ｐゴシック" pitchFamily="-72" charset="-128"/>
              </a:rPr>
              <a:t>Division Chief is in charge of your promotion to Assoc  Professor</a:t>
            </a:r>
          </a:p>
        </p:txBody>
      </p:sp>
      <p:pic>
        <p:nvPicPr>
          <p:cNvPr id="38915" name="Picture 3" descr="Tenure_carto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0175" y="1860550"/>
            <a:ext cx="37338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811213" y="533400"/>
            <a:ext cx="7772400" cy="1143000"/>
          </a:xfrm>
        </p:spPr>
        <p:txBody>
          <a:bodyPr/>
          <a:lstStyle/>
          <a:p>
            <a:r>
              <a:rPr lang="en-US" sz="4000">
                <a:cs typeface="ＭＳ Ｐゴシック" pitchFamily="-72" charset="-128"/>
              </a:rPr>
              <a:t>Promotion to Associate Professor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85975"/>
            <a:ext cx="7772400" cy="4114800"/>
          </a:xfrm>
        </p:spPr>
        <p:txBody>
          <a:bodyPr/>
          <a:lstStyle/>
          <a:p>
            <a:r>
              <a:rPr lang="en-US" sz="2800">
                <a:cs typeface="ＭＳ Ｐゴシック" pitchFamily="-72" charset="-128"/>
              </a:rPr>
              <a:t>Vote of senior Division members</a:t>
            </a:r>
          </a:p>
          <a:p>
            <a:r>
              <a:rPr lang="en-US" sz="2800">
                <a:cs typeface="ＭＳ Ｐゴシック" pitchFamily="-72" charset="-128"/>
              </a:rPr>
              <a:t>Package of CV, key scientific papers, teaching reviews, letters from internal and external reviewers and cover letter is sent to the Department A&amp;P Committee in the fall of your 6</a:t>
            </a:r>
            <a:r>
              <a:rPr lang="en-US" sz="2800" baseline="30000">
                <a:cs typeface="ＭＳ Ｐゴシック" pitchFamily="-72" charset="-128"/>
              </a:rPr>
              <a:t>th</a:t>
            </a:r>
            <a:r>
              <a:rPr lang="en-US" sz="2800">
                <a:cs typeface="ＭＳ Ｐゴシック" pitchFamily="-72" charset="-128"/>
              </a:rPr>
              <a:t> year, then to the Dean</a:t>
            </a:r>
          </a:p>
          <a:p>
            <a:r>
              <a:rPr lang="en-US" sz="2800">
                <a:cs typeface="ＭＳ Ｐゴシック" pitchFamily="-72" charset="-128"/>
              </a:rPr>
              <a:t>You are promoted at the start of your 7</a:t>
            </a:r>
            <a:r>
              <a:rPr lang="en-US" sz="2800" baseline="30000">
                <a:cs typeface="ＭＳ Ｐゴシック" pitchFamily="-72" charset="-128"/>
              </a:rPr>
              <a:t>th</a:t>
            </a:r>
            <a:r>
              <a:rPr lang="en-US" sz="2800">
                <a:cs typeface="ＭＳ Ｐゴシック" pitchFamily="-72" charset="-128"/>
              </a:rPr>
              <a:t> year</a:t>
            </a:r>
          </a:p>
          <a:p>
            <a:r>
              <a:rPr lang="en-US" sz="2800">
                <a:cs typeface="ＭＳ Ｐゴシック" pitchFamily="-72" charset="-128"/>
              </a:rPr>
              <a:t>One year deferment is possible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713" y="0"/>
            <a:ext cx="5127625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alworld cartoon"/>
          <p:cNvPicPr>
            <a:picLocks noChangeAspect="1" noChangeArrowheads="1"/>
          </p:cNvPicPr>
          <p:nvPr/>
        </p:nvPicPr>
        <p:blipFill>
          <a:blip r:embed="rId2"/>
          <a:srcRect t="10063" b="10063"/>
          <a:stretch>
            <a:fillRect/>
          </a:stretch>
        </p:blipFill>
        <p:spPr bwMode="auto">
          <a:xfrm>
            <a:off x="0" y="0"/>
            <a:ext cx="8763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ＭＳ Ｐゴシック" pitchFamily="-72" charset="-128"/>
              </a:rPr>
              <a:t>Promotion to Full Professor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175" indent="-457200"/>
            <a:r>
              <a:rPr lang="en-US" b="1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National</a:t>
            </a: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 reputation for excellence</a:t>
            </a:r>
          </a:p>
          <a:p>
            <a:pPr marL="511175" indent="-457200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P-S pathway</a:t>
            </a:r>
          </a:p>
          <a:p>
            <a:pPr marL="454025" lvl="1"/>
            <a:r>
              <a:rPr lang="en-US" sz="24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Scientific independence</a:t>
            </a:r>
          </a:p>
          <a:p>
            <a:pPr marL="454025" lvl="1"/>
            <a:r>
              <a:rPr lang="en-US" sz="24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Grants, publications</a:t>
            </a:r>
          </a:p>
          <a:p>
            <a:pPr marL="454025" lvl="1"/>
            <a:r>
              <a:rPr lang="en-US" sz="24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National reputation as scientist, scientific leader</a:t>
            </a:r>
          </a:p>
          <a:p>
            <a:pPr marL="511175" indent="-457200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C-T pathway</a:t>
            </a:r>
          </a:p>
          <a:p>
            <a:pPr marL="454025" lvl="1"/>
            <a:r>
              <a:rPr lang="en-US" sz="24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National reputation for clinical, teaching and/or leadership</a:t>
            </a:r>
          </a:p>
          <a:p>
            <a:pPr marL="454025" lvl="1"/>
            <a:r>
              <a:rPr lang="en-US" sz="24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Scholarship</a:t>
            </a:r>
          </a:p>
          <a:p>
            <a:pPr marL="511175" indent="-457200"/>
            <a:endParaRPr lang="en-US"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511175"/>
            <a:ext cx="4225925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#1 </a:t>
            </a:r>
          </a:p>
        </p:txBody>
      </p:sp>
      <p:sp>
        <p:nvSpPr>
          <p:cNvPr id="46082" name="Rectangle 7"/>
          <p:cNvSpPr>
            <a:spLocks noChangeArrowheads="1"/>
          </p:cNvSpPr>
          <p:nvPr/>
        </p:nvSpPr>
        <p:spPr bwMode="auto">
          <a:xfrm>
            <a:off x="501650" y="1978025"/>
            <a:ext cx="7924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Brad E Kardia is in his 3rd year of cardiology fellowship and is interested in pursuing academics as a clinician-teacher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 3 publications; 1 first-authored; 5 abstracts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teaching evaluations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clinician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Good citizen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faculty rank would he be eligible for?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Dr. Kardia to improve his chances for promotion?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612775"/>
            <a:ext cx="41656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#2 </a:t>
            </a:r>
          </a:p>
        </p:txBody>
      </p:sp>
      <p:sp>
        <p:nvSpPr>
          <p:cNvPr id="48130" name="Rectangle 7"/>
          <p:cNvSpPr>
            <a:spLocks noChangeArrowheads="1"/>
          </p:cNvSpPr>
          <p:nvPr/>
        </p:nvSpPr>
        <p:spPr bwMode="auto">
          <a:xfrm>
            <a:off x="561975" y="1989138"/>
            <a:ext cx="7924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Al Veoli is in his 4</a:t>
            </a:r>
            <a:r>
              <a:rPr lang="en-US" baseline="300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th</a:t>
            </a: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 year of pulmonary fellowship and is interested in pursuing academics as a physician-scientist.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 8 publications; 4 first-authored; 1 in JAMA (1</a:t>
            </a:r>
            <a:r>
              <a:rPr lang="en-US" baseline="300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st</a:t>
            </a: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 author) 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teaching evaluations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clinician -- expertise in lung transplant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Good citizen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faculty rank would he be eligible for?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to Dr. Veoli?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652463"/>
            <a:ext cx="39624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#3 </a:t>
            </a:r>
          </a:p>
        </p:txBody>
      </p:sp>
      <p:sp>
        <p:nvSpPr>
          <p:cNvPr id="50178" name="Rectangle 7"/>
          <p:cNvSpPr>
            <a:spLocks noChangeArrowheads="1"/>
          </p:cNvSpPr>
          <p:nvPr/>
        </p:nvSpPr>
        <p:spPr bwMode="auto">
          <a:xfrm>
            <a:off x="358775" y="1989138"/>
            <a:ext cx="7924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Polly Rumatica is in her 2nd year of rheumatology fellowship and is interested in pursuing academics as a clinician-teacher.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no publications; 1 abstract (research)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teaching evaluations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Excellent clinician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Good citizen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Dr. Rumatica to improve her chances for promotion?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612775"/>
            <a:ext cx="4562475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#4 </a:t>
            </a:r>
          </a:p>
        </p:txBody>
      </p:sp>
      <p:sp>
        <p:nvSpPr>
          <p:cNvPr id="52226" name="Rectangle 7"/>
          <p:cNvSpPr>
            <a:spLocks noChangeArrowheads="1"/>
          </p:cNvSpPr>
          <p:nvPr/>
        </p:nvSpPr>
        <p:spPr bwMode="auto">
          <a:xfrm>
            <a:off x="501650" y="2079625"/>
            <a:ext cx="7924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Din Ghee is in her 2nd year of ID fellowship and is interested in pursuing academics as a physician-scientist.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11 publications; 4 first (1 JCI) -- all from PhD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As a fellow: 1 abstract (research)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Do her publications as a PhD count for promotion?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Dr. Ghee to improve her chances for promotion?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475" y="550863"/>
            <a:ext cx="423545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#5 </a:t>
            </a:r>
          </a:p>
        </p:txBody>
      </p:sp>
      <p:sp>
        <p:nvSpPr>
          <p:cNvPr id="54274" name="Rectangle 7"/>
          <p:cNvSpPr>
            <a:spLocks noChangeArrowheads="1"/>
          </p:cNvSpPr>
          <p:nvPr/>
        </p:nvSpPr>
        <p:spPr bwMode="auto">
          <a:xfrm>
            <a:off x="654050" y="1887538"/>
            <a:ext cx="7924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Earl E. Werk is in his 3rd year as Assistant Professor as a clinician-teacher.  He spent 3 years as an acting instructor after completing a 4-year fellowship.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12 publications; none in the last 2 years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When would he be eligible for promotion to Associate Professor?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Why does he care?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Dr. Werk to improve his chances for promotion?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563" y="663575"/>
            <a:ext cx="4186237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Case Study #6 </a:t>
            </a:r>
          </a:p>
        </p:txBody>
      </p:sp>
      <p:sp>
        <p:nvSpPr>
          <p:cNvPr id="56322" name="Rectangle 7"/>
          <p:cNvSpPr>
            <a:spLocks noChangeArrowheads="1"/>
          </p:cNvSpPr>
          <p:nvPr/>
        </p:nvSpPr>
        <p:spPr bwMode="auto">
          <a:xfrm>
            <a:off x="735013" y="1938338"/>
            <a:ext cx="7924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Dr. Minnie Talence is in her 3rd year as Assistant Professor as a physician-scientist.  She spent 3 years as an acting instructor after completing a 4-year fellowship.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CV:   12 publications; 5 original research (2 1</a:t>
            </a:r>
            <a:r>
              <a:rPr lang="en-US" baseline="300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st</a:t>
            </a: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-authored), 3 review articles, 3 chapters, 1 website contribution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Funding:  VA salary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When would she be eligible for promotion to Associate Professor?</a:t>
            </a:r>
          </a:p>
          <a:p>
            <a:pPr marL="1588" indent="-3175"/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What advice would you give to Dr. Talence?</a:t>
            </a:r>
          </a:p>
          <a:p>
            <a:pPr marL="1588" indent="-3175"/>
            <a:endParaRPr lang="en-US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530225"/>
            <a:ext cx="77724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UW Faculty Pathways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35175"/>
            <a:ext cx="637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Regular Faculty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Clinician-teacher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Physician-scientist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Research Faculty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i="1"/>
              <a:t>Clinical Faculty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/>
          </a:p>
          <a:p>
            <a:pPr marL="800100" lvl="1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/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1746250" y="5349875"/>
            <a:ext cx="6215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i="1">
                <a:solidFill>
                  <a:schemeClr val="tx2"/>
                </a:solidFill>
              </a:rPr>
              <a:t>Pathways are University-Specific!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520700"/>
            <a:ext cx="73660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Physician-Scientist Pathway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89000" y="1663700"/>
            <a:ext cx="76898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 anchor="ctr"/>
          <a:lstStyle>
            <a:lvl1pPr marL="609600" indent="-609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7F7FE5"/>
                    </a:outerShdw>
                  </a:cont>
                  <a:cont type="tree" name="">
                    <a:effect ref="fillLine"/>
                    <a:outerShdw dist="38100" dir="2700000" algn="tl">
                      <a:srgbClr val="1E1E5B"/>
                    </a:outerShdw>
                  </a:cont>
                  <a:effect ref="fillLine"/>
                </a:effectDag>
                <a:latin typeface="Times" charset="0"/>
                <a:ea typeface="ＭＳ Ｐゴシック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u="sng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Predominantly researcher &amp; scholar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Outstanding research accomplishments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First and last-authored publications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Original, peer-reviewed research articles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Impact factor of journal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Grants</a:t>
            </a:r>
            <a:endParaRPr lang="en-US" u="sng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Mentorship</a:t>
            </a:r>
            <a:endParaRPr lang="en-US" u="sng" dirty="0" smtClean="0"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Clinical skills, leadership, citizenship, teaching, professionalism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592138"/>
            <a:ext cx="7031037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Clinician-Teacher Pathway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66775" y="1577975"/>
            <a:ext cx="7210425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sz="2800" u="sng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“Predominantly” clinician &amp; teacher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Outstanding clinical and teaching skills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Peer evaluations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Clinical benchmarks?  360° evaluations?</a:t>
            </a:r>
            <a:endParaRPr lang="en-US" sz="2800" u="sng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2800" b="1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Scholarship</a:t>
            </a: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:broad definition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Clinical skills, l</a:t>
            </a:r>
            <a:r>
              <a:rPr lang="en-US" sz="2800" u="sng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eadership</a:t>
            </a:r>
            <a:r>
              <a:rPr lang="en-US" sz="28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, citizenship</a:t>
            </a:r>
          </a:p>
          <a:p>
            <a:pPr>
              <a:spcBef>
                <a:spcPct val="20000"/>
              </a:spcBef>
              <a:buClr>
                <a:srgbClr val="000099"/>
              </a:buClr>
              <a:buFont typeface="Wingdings" pitchFamily="-72" charset="2"/>
              <a:buChar char="Ø"/>
            </a:pPr>
            <a:endParaRPr lang="en-US" sz="2800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ＭＳ Ｐゴシック" pitchFamily="-72" charset="-128"/>
              </a:rPr>
              <a:t>Academic Ranks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6629400" cy="41148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Instructor</a:t>
            </a:r>
          </a:p>
          <a:p>
            <a:r>
              <a:rPr lang="en-US">
                <a:cs typeface="ＭＳ Ｐゴシック" pitchFamily="-72" charset="-128"/>
              </a:rPr>
              <a:t>Assistant Professor</a:t>
            </a:r>
          </a:p>
          <a:p>
            <a:r>
              <a:rPr lang="en-US">
                <a:cs typeface="ＭＳ Ｐゴシック" pitchFamily="-72" charset="-128"/>
              </a:rPr>
              <a:t>Associate Professor</a:t>
            </a:r>
          </a:p>
          <a:p>
            <a:r>
              <a:rPr lang="en-US">
                <a:cs typeface="ＭＳ Ｐゴシック" pitchFamily="-72" charset="-128"/>
              </a:rPr>
              <a:t>Professor</a:t>
            </a:r>
          </a:p>
          <a:p>
            <a:endParaRPr lang="en-US">
              <a:cs typeface="ＭＳ Ｐゴシック" pitchFamily="-72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ＭＳ Ｐゴシック" pitchFamily="-72" charset="-128"/>
              </a:rPr>
              <a:t>Instructor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charset="0"/>
              <a:buNone/>
              <a:defRPr/>
            </a:pPr>
            <a:r>
              <a:rPr lang="ja-JP" altLang="en-US" dirty="0"/>
              <a:t>“</a:t>
            </a:r>
            <a:r>
              <a:rPr lang="en-US" i="1" dirty="0"/>
              <a:t>Appointment to the rank of instructor requires completion of professional training and the promise of a successful career in teaching and research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pPr lvl="3">
              <a:buFont typeface="Wingdings" charset="0"/>
              <a:buChar char="n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UW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Faculty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Handbook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Very </a:t>
            </a:r>
            <a:r>
              <a:rPr lang="en-US" dirty="0"/>
              <a:t>rare appointment in </a:t>
            </a:r>
            <a:r>
              <a:rPr lang="en-US" dirty="0" err="1" smtClean="0"/>
              <a:t>Dept</a:t>
            </a:r>
            <a:r>
              <a:rPr lang="en-US" dirty="0" smtClean="0"/>
              <a:t> of Med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 smtClean="0"/>
              <a:t>Most </a:t>
            </a:r>
            <a:r>
              <a:rPr lang="en-US" dirty="0"/>
              <a:t>are appointed as Acting Instructor</a:t>
            </a:r>
          </a:p>
          <a:p>
            <a:pPr>
              <a:spcBef>
                <a:spcPct val="0"/>
              </a:spcBef>
              <a:buFont typeface="Symbol" charset="0"/>
              <a:buNone/>
              <a:defRPr/>
            </a:pPr>
            <a:r>
              <a:rPr lang="en-US" dirty="0"/>
              <a:t>   (entry level faculty position)</a:t>
            </a:r>
          </a:p>
          <a:p>
            <a:pPr marL="0" indent="0">
              <a:buFont typeface="Symbo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cs typeface="ＭＳ Ｐゴシック" pitchFamily="-72" charset="-128"/>
              </a:rPr>
              <a:t>“</a:t>
            </a:r>
            <a:r>
              <a:rPr lang="en-US">
                <a:cs typeface="ＭＳ Ｐゴシック" pitchFamily="-72" charset="-128"/>
              </a:rPr>
              <a:t>Acting</a:t>
            </a:r>
            <a:r>
              <a:rPr lang="ja-JP" altLang="en-US">
                <a:cs typeface="ＭＳ Ｐゴシック" pitchFamily="-72" charset="-128"/>
              </a:rPr>
              <a:t>”</a:t>
            </a:r>
            <a:r>
              <a:rPr lang="en-US">
                <a:cs typeface="ＭＳ Ｐゴシック" pitchFamily="-72" charset="-128"/>
              </a:rPr>
              <a:t> Appointments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ＭＳ Ｐゴシック" pitchFamily="-72" charset="-128"/>
              </a:rPr>
              <a:t>One year appointments, renewed annually (no long-term commitment)</a:t>
            </a:r>
          </a:p>
          <a:p>
            <a:pPr>
              <a:lnSpc>
                <a:spcPct val="90000"/>
              </a:lnSpc>
            </a:pPr>
            <a:r>
              <a:rPr lang="en-US">
                <a:cs typeface="ＭＳ Ｐゴシック" pitchFamily="-72" charset="-128"/>
              </a:rPr>
              <a:t>Maximum 4 years in a single rank (Acting Instructor or Acting Assistant Professor), and 6 years overall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No independent lab space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PI on grant proposals by permission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1263" y="663575"/>
            <a:ext cx="7772400" cy="1143000"/>
          </a:xfrm>
        </p:spPr>
        <p:txBody>
          <a:bodyPr/>
          <a:lstStyle/>
          <a:p>
            <a:r>
              <a:rPr lang="en-US">
                <a:cs typeface="ＭＳ Ｐゴシック" pitchFamily="-72" charset="-128"/>
              </a:rPr>
              <a:t>Acting Instructor</a:t>
            </a:r>
          </a:p>
        </p:txBody>
      </p:sp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533400" y="2603500"/>
            <a:ext cx="792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endParaRPr lang="en-US" sz="3200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Board eligible/certified in specialty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Shows academic potential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Some scholarly achievement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Professionalism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sz="3200" b="1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Promotion clock does not start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ja-JP" alt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“</a:t>
            </a:r>
            <a:r>
              <a:rPr lang="en-US" altLang="ja-JP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Buy time</a:t>
            </a:r>
            <a:r>
              <a:rPr lang="ja-JP" altLang="en-US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”</a:t>
            </a:r>
            <a:r>
              <a:rPr lang="en-US" altLang="ja-JP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 for faculty with tenuous salary 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r>
              <a:rPr lang="en-US" altLang="ja-JP" sz="3200">
                <a:solidFill>
                  <a:srgbClr val="000000"/>
                </a:solidFill>
                <a:ea typeface="Arial" pitchFamily="-72" charset="0"/>
                <a:cs typeface="Arial" pitchFamily="-72" charset="0"/>
              </a:rPr>
              <a:t>Quick turnaround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Font typeface="Arial" pitchFamily="-72" charset="0"/>
              <a:buChar char="•"/>
            </a:pPr>
            <a:endParaRPr lang="en-US" sz="3200">
              <a:solidFill>
                <a:srgbClr val="000000"/>
              </a:solidFill>
              <a:ea typeface="Arial" pitchFamily="-72" charset="0"/>
              <a:cs typeface="Arial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255</TotalTime>
  <Words>1045</Words>
  <Application>Microsoft Office PowerPoint</Application>
  <PresentationFormat>On-screen Show (4:3)</PresentationFormat>
  <Paragraphs>203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Theme</vt:lpstr>
      <vt:lpstr>Appointments and Promotions</vt:lpstr>
      <vt:lpstr>Slide 2</vt:lpstr>
      <vt:lpstr>UW Faculty Pathways</vt:lpstr>
      <vt:lpstr>Physician-Scientist Pathway</vt:lpstr>
      <vt:lpstr>Clinician-Teacher Pathway</vt:lpstr>
      <vt:lpstr>Academic Ranks</vt:lpstr>
      <vt:lpstr>Instructor</vt:lpstr>
      <vt:lpstr>“Acting” Appointments</vt:lpstr>
      <vt:lpstr>Acting Instructor</vt:lpstr>
      <vt:lpstr>Appointment to Acting Faculty</vt:lpstr>
      <vt:lpstr>Asst Professor: qualifications</vt:lpstr>
      <vt:lpstr>Appt to Asst Professor</vt:lpstr>
      <vt:lpstr>Asst Professor:  Offer Letter</vt:lpstr>
      <vt:lpstr>Promotion takes time</vt:lpstr>
      <vt:lpstr>Assistant Professor</vt:lpstr>
      <vt:lpstr>Promotion to Associate Professor</vt:lpstr>
      <vt:lpstr>Promotion to Associate Professor</vt:lpstr>
      <vt:lpstr>Promotion to Associate Professor</vt:lpstr>
      <vt:lpstr>Slide 19</vt:lpstr>
      <vt:lpstr>Promotion to Full Professor</vt:lpstr>
      <vt:lpstr>Case Study #1 </vt:lpstr>
      <vt:lpstr>Case Study #2 </vt:lpstr>
      <vt:lpstr>Case Study #3 </vt:lpstr>
      <vt:lpstr>Case Study #4 </vt:lpstr>
      <vt:lpstr>Case Study #5 </vt:lpstr>
      <vt:lpstr>Case Study #6 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Schnapp</dc:creator>
  <cp:lastModifiedBy>Amy Fields</cp:lastModifiedBy>
  <cp:revision>13</cp:revision>
  <dcterms:created xsi:type="dcterms:W3CDTF">2012-06-20T15:35:41Z</dcterms:created>
  <dcterms:modified xsi:type="dcterms:W3CDTF">2012-07-09T16:38:23Z</dcterms:modified>
</cp:coreProperties>
</file>